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6" r:id="rId3"/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714752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5" name="Shape 155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004038" y="695133"/>
            <a:ext cx="48471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8" name="Shape 168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004038" y="695133"/>
            <a:ext cx="48471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1" name="Shape 181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004038" y="695133"/>
            <a:ext cx="48471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4" name="Shape 194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95325"/>
            <a:ext cx="4568825" cy="34274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07" name="Shape 207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004038" y="695133"/>
            <a:ext cx="48471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0" name="Shape 220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004038" y="695133"/>
            <a:ext cx="48471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7" name="Shape 237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95325"/>
            <a:ext cx="4568825" cy="34274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0" name="Shape 250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004038" y="695133"/>
            <a:ext cx="48471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003783" y="695133"/>
            <a:ext cx="4848987" cy="3428153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" name="Shape 52"/>
          <p:cNvSpPr txBox="1"/>
          <p:nvPr/>
        </p:nvSpPr>
        <p:spPr>
          <a:xfrm>
            <a:off x="685510" y="4343235"/>
            <a:ext cx="5486976" cy="41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510" y="4343235"/>
            <a:ext cx="5485535" cy="4113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x="1143000" y="695325"/>
            <a:ext cx="4568825" cy="34258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003783" y="695133"/>
            <a:ext cx="4848987" cy="3428153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4" name="Shape 64"/>
          <p:cNvSpPr txBox="1"/>
          <p:nvPr/>
        </p:nvSpPr>
        <p:spPr>
          <a:xfrm>
            <a:off x="685510" y="4343235"/>
            <a:ext cx="5486976" cy="41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510" y="4343235"/>
            <a:ext cx="5485535" cy="4113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004038" y="695133"/>
            <a:ext cx="4847038" cy="342679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7" name="Shape 77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004038" y="695133"/>
            <a:ext cx="48471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003783" y="695133"/>
            <a:ext cx="4848987" cy="3428153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9" name="Shape 89"/>
          <p:cNvSpPr txBox="1"/>
          <p:nvPr/>
        </p:nvSpPr>
        <p:spPr>
          <a:xfrm>
            <a:off x="685510" y="4343235"/>
            <a:ext cx="5486976" cy="41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510" y="4343235"/>
            <a:ext cx="5485535" cy="4113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004038" y="695133"/>
            <a:ext cx="4847038" cy="342679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003783" y="695133"/>
            <a:ext cx="4848987" cy="3428153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02" name="Shape 102"/>
          <p:cNvSpPr txBox="1"/>
          <p:nvPr/>
        </p:nvSpPr>
        <p:spPr>
          <a:xfrm>
            <a:off x="685510" y="4343235"/>
            <a:ext cx="5486976" cy="41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510" y="4343235"/>
            <a:ext cx="5485535" cy="4113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004038" y="695133"/>
            <a:ext cx="4847038" cy="342679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6" name="Shape 116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004038" y="695133"/>
            <a:ext cx="48471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9" name="Shape 129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004038" y="695133"/>
            <a:ext cx="48471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003783" y="695133"/>
            <a:ext cx="4848898" cy="3428099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42" name="Shape 142"/>
          <p:cNvSpPr txBox="1"/>
          <p:nvPr/>
        </p:nvSpPr>
        <p:spPr>
          <a:xfrm>
            <a:off x="685510" y="4343235"/>
            <a:ext cx="5486998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rIns="81350" tIns="406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510" y="4343235"/>
            <a:ext cx="5485500" cy="4113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004038" y="695133"/>
            <a:ext cx="4847100" cy="3426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304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3048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304800" lvl="2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indent="304800" lvl="3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indent="304800" lvl="4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indent="304800" lvl="5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indent="304800" lvl="6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indent="304800" lvl="7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indent="304800" lvl="8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indent="1905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indent="1905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indent="190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indent="1905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indent="1905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indent="1905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indent="1905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indent="1905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indent="457200" lvl="1" rtl="0">
              <a:spcBef>
                <a:spcPts val="0"/>
              </a:spcBef>
              <a:defRPr/>
            </a:lvl2pPr>
            <a:lvl3pPr indent="914400" lvl="2" rtl="0">
              <a:spcBef>
                <a:spcPts val="0"/>
              </a:spcBef>
              <a:defRPr/>
            </a:lvl3pPr>
            <a:lvl4pPr indent="1371600"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1450" lvl="0" marL="285750" rtl="0" algn="ctr">
              <a:spcBef>
                <a:spcPts val="360"/>
              </a:spcBef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6479" y="273628"/>
            <a:ext cx="8228158" cy="1144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indent="-215900" lvl="5" marL="22860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03200" lvl="6" marL="31115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03200" lvl="7" marL="43561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15900" lvl="8" marL="60198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456479" y="1604328"/>
            <a:ext cx="8045278" cy="39776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  <a:defRPr/>
            </a:lvl6pPr>
            <a:lvl7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  <a:defRPr/>
            </a:lvl7pPr>
            <a:lvl8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  <a:defRPr/>
            </a:lvl8pPr>
            <a:lvl9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56479" y="1604328"/>
            <a:ext cx="8043838" cy="39762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indent="-215900" lvl="5" marL="22860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6pPr>
            <a:lvl7pPr indent="-203200" lvl="6" marL="31115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7pPr>
            <a:lvl8pPr indent="-203200" lvl="7" marL="43561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8pPr>
            <a:lvl9pPr indent="-215900" lvl="8" marL="60198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6479" y="6247375"/>
            <a:ext cx="2128319" cy="470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7680" y="6247375"/>
            <a:ext cx="2897279" cy="470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6318" y="6247375"/>
            <a:ext cx="2128319" cy="470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6479" y="273628"/>
            <a:ext cx="8226719" cy="1143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indent="-215900" lvl="5" marL="22860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03200" lvl="6" marL="31115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03200" lvl="7" marL="43561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15900" lvl="8" marL="60198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6479" y="1604328"/>
            <a:ext cx="8043838" cy="39762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indent="-215900" lvl="5" marL="22860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6pPr>
            <a:lvl7pPr indent="-203200" lvl="6" marL="31115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7pPr>
            <a:lvl8pPr indent="-203200" lvl="7" marL="43561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8pPr>
            <a:lvl9pPr indent="-215900" lvl="8" marL="601980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6479" y="6247375"/>
            <a:ext cx="2128319" cy="470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7680" y="6247375"/>
            <a:ext cx="2897279" cy="470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6318" y="6247375"/>
            <a:ext cx="2128319" cy="470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22860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indent="22860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indent="22860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indent="22860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indent="22860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indent="22860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indent="22860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-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-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-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-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-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6479" y="273628"/>
            <a:ext cx="8226719" cy="1143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-215900" lvl="5" marL="22860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-203200" lvl="6" marL="31115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-203200" lvl="7" marL="43561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-215900" lvl="8" marL="60198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6479" y="1604328"/>
            <a:ext cx="8043838" cy="39762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  <a:defRPr/>
            </a:lvl6pPr>
            <a:lvl7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  <a:defRPr/>
            </a:lvl7pPr>
            <a:lvl8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  <a:defRPr/>
            </a:lvl8pPr>
            <a:lvl9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6479" y="6247375"/>
            <a:ext cx="2128319" cy="470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7680" y="6247375"/>
            <a:ext cx="2897279" cy="470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6318" y="6247375"/>
            <a:ext cx="2128319" cy="470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15900" lvl="5" marL="228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03200" lvl="6" marL="31115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03200" lvl="7" marL="43561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215900" lvl="8" marL="6019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07.png"/><Relationship Id="rId6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s://twitter.com/birdcountindia" TargetMode="External"/><Relationship Id="rId10" Type="http://schemas.openxmlformats.org/officeDocument/2006/relationships/hyperlink" Target="https://www.facebook.com/birdcount.india" TargetMode="External"/><Relationship Id="rId13" Type="http://schemas.openxmlformats.org/officeDocument/2006/relationships/image" Target="../media/image06.png"/><Relationship Id="rId1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png"/><Relationship Id="rId4" Type="http://schemas.openxmlformats.org/officeDocument/2006/relationships/hyperlink" Target="http://ebird.org/" TargetMode="External"/><Relationship Id="rId9" Type="http://schemas.openxmlformats.org/officeDocument/2006/relationships/hyperlink" Target="https://groups.google.com/forum/" TargetMode="External"/><Relationship Id="rId5" Type="http://schemas.openxmlformats.org/officeDocument/2006/relationships/hyperlink" Target="http://help.ebird.org/" TargetMode="External"/><Relationship Id="rId6" Type="http://schemas.openxmlformats.org/officeDocument/2006/relationships/hyperlink" Target="https://www.facebook.com/ebird" TargetMode="External"/><Relationship Id="rId7" Type="http://schemas.openxmlformats.org/officeDocument/2006/relationships/hyperlink" Target="https://twitter.com/Team_eBird" TargetMode="External"/><Relationship Id="rId8" Type="http://schemas.openxmlformats.org/officeDocument/2006/relationships/hyperlink" Target="https://twitter.com/Team_eBird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Relationship Id="rId4" Type="http://schemas.openxmlformats.org/officeDocument/2006/relationships/image" Target="../media/image02.jpg"/><Relationship Id="rId5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hyperlink" Target="www.ebird.org" TargetMode="External"/><Relationship Id="rId5" Type="http://schemas.openxmlformats.org/officeDocument/2006/relationships/image" Target="../media/image07.png"/><Relationship Id="rId6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x="685800" y="1358648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304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eBird</a:t>
            </a:r>
          </a:p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685800" y="3240618"/>
            <a:ext cx="7772400" cy="16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beginner’s guide to listing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" sz="3600">
                <a:solidFill>
                  <a:srgbClr val="980000"/>
                </a:solidFill>
              </a:rPr>
              <a:t>Common Bird Monitoring Program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2016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1063625" y="5445125"/>
            <a:ext cx="7318500" cy="1301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eBird India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1343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06" y="1539950"/>
            <a:ext cx="7749642" cy="52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62725" y="705775"/>
            <a:ext cx="8727300" cy="6944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existing red marker indicates a public birding location (or ‘hotspot’)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this is your location, click on the red marker to choose it</a:t>
            </a:r>
          </a:p>
        </p:txBody>
      </p:sp>
      <p:sp>
        <p:nvSpPr>
          <p:cNvPr id="161" name="Shape 161"/>
          <p:cNvSpPr/>
          <p:nvPr/>
        </p:nvSpPr>
        <p:spPr>
          <a:xfrm>
            <a:off x="727600" y="1539950"/>
            <a:ext cx="7749599" cy="5318099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Shape 164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025" y="1606398"/>
            <a:ext cx="7742224" cy="519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62725" y="705775"/>
            <a:ext cx="8727300" cy="6944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there is no existing marker, click on your location and add a name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 it as a ‘hotspot’ unless it is a private location (eg, your home)</a:t>
            </a:r>
          </a:p>
        </p:txBody>
      </p:sp>
      <p:sp>
        <p:nvSpPr>
          <p:cNvPr id="174" name="Shape 174"/>
          <p:cNvSpPr/>
          <p:nvPr/>
        </p:nvSpPr>
        <p:spPr>
          <a:xfrm>
            <a:off x="835025" y="1606400"/>
            <a:ext cx="7742099" cy="51993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Shape 177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5810"/>
            <a:ext cx="9144000" cy="390362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62725" y="705775"/>
            <a:ext cx="8743200" cy="6944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next screen, select the date of your list, and the type of list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lists fall under one of the three types listed</a:t>
            </a:r>
          </a:p>
        </p:txBody>
      </p:sp>
      <p:sp>
        <p:nvSpPr>
          <p:cNvPr id="187" name="Shape 187"/>
          <p:cNvSpPr/>
          <p:nvPr/>
        </p:nvSpPr>
        <p:spPr>
          <a:xfrm>
            <a:off x="0" y="1905800"/>
            <a:ext cx="9144000" cy="39036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Shape 190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5136"/>
            <a:ext cx="9144000" cy="540571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162725" y="690400"/>
            <a:ext cx="8759099" cy="6944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an Observation Type is selected, add more information about your birding effort; and add comments for your later reference</a:t>
            </a:r>
          </a:p>
        </p:txBody>
      </p:sp>
      <p:sp>
        <p:nvSpPr>
          <p:cNvPr id="200" name="Shape 200"/>
          <p:cNvSpPr/>
          <p:nvPr/>
        </p:nvSpPr>
        <p:spPr>
          <a:xfrm>
            <a:off x="0" y="1539950"/>
            <a:ext cx="9144000" cy="53109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Shape 203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7027"/>
            <a:ext cx="9143997" cy="503464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162725" y="705775"/>
            <a:ext cx="8759099" cy="6944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to your bird list! Search for the first species using the box at top right.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select the species...</a:t>
            </a:r>
          </a:p>
        </p:txBody>
      </p:sp>
      <p:sp>
        <p:nvSpPr>
          <p:cNvPr id="213" name="Shape 213"/>
          <p:cNvSpPr/>
          <p:nvPr/>
        </p:nvSpPr>
        <p:spPr>
          <a:xfrm>
            <a:off x="0" y="1807025"/>
            <a:ext cx="9144000" cy="50346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Shape 216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7" name="Shape 2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7108"/>
            <a:ext cx="9143999" cy="226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19650"/>
            <a:ext cx="720090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162775" y="705775"/>
            <a:ext cx="8759099" cy="6944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the page automatically scrolls down to the text box for that species, where you can enter your count...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226325" y="4160425"/>
            <a:ext cx="8759099" cy="439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and add further details and comments if you wish</a:t>
            </a:r>
          </a:p>
        </p:txBody>
      </p:sp>
      <p:sp>
        <p:nvSpPr>
          <p:cNvPr id="228" name="Shape 228"/>
          <p:cNvSpPr/>
          <p:nvPr/>
        </p:nvSpPr>
        <p:spPr>
          <a:xfrm>
            <a:off x="125" y="1550250"/>
            <a:ext cx="9144000" cy="2416799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25" y="4819650"/>
            <a:ext cx="7111799" cy="8952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Shape 232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Shape 233"/>
          <p:cNvSpPr txBox="1"/>
          <p:nvPr/>
        </p:nvSpPr>
        <p:spPr>
          <a:xfrm>
            <a:off x="176600" y="5867400"/>
            <a:ext cx="8759099" cy="812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haven’t counted individuals, type an ‘X’ in the box, indicating that you have seen/heard the species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1650"/>
            <a:ext cx="9143999" cy="538809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0" y="1501600"/>
            <a:ext cx="9144000" cy="53880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162725" y="705775"/>
            <a:ext cx="8870100" cy="74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done, you will be asked whether you are submitting a complete list. Say ‘Yes’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/>
              <a:t>A</a:t>
            </a:r>
            <a:r>
              <a:rPr b="0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tleast three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such 15 minutes list </a:t>
            </a:r>
            <a:r>
              <a:rPr b="0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day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between 1</a:t>
            </a:r>
            <a:r>
              <a:rPr lang="en" sz="1800"/>
              <a:t>3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" sz="1800"/>
              <a:t>6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/>
              <a:t>February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2014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Shape 246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7" name="Shape 2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162725" y="43450"/>
            <a:ext cx="7219199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information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Shape 256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Shape 257"/>
          <p:cNvSpPr txBox="1"/>
          <p:nvPr/>
        </p:nvSpPr>
        <p:spPr>
          <a:xfrm>
            <a:off x="577400" y="1072350"/>
            <a:ext cx="3740699" cy="5284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eBird main website (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www.ebird.org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and online help (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help.ebird.org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eBird on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Facebook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Twitter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8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India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BirdCount India (eBird in India):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Google group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Facebook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Twitter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questions? Email birdcountindia@gmail.com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57750" y="561975"/>
            <a:ext cx="4286250" cy="63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162726" y="43450"/>
            <a:ext cx="26154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eBird?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1000125" y="777900"/>
            <a:ext cx="7667700" cy="3489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global, internet-based checklist program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gathering observations of birds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birders to maintain their personal records.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this way, eBird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gathers baseline data on bird distribution and abundance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disseminates information for public and scientific use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Backend for global programmes like Great Backyard Bird Count (GBBC) – we use GBBC for Common Bird Monitoring.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Shape 59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68826"/>
            <a:ext cx="9230374" cy="238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62" y="1943100"/>
            <a:ext cx="8067675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62725" y="1069850"/>
            <a:ext cx="8790899" cy="457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www.ebird.org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sign up for a free account</a:t>
            </a:r>
          </a:p>
        </p:txBody>
      </p:sp>
      <p:sp>
        <p:nvSpPr>
          <p:cNvPr id="70" name="Shape 70"/>
          <p:cNvSpPr/>
          <p:nvPr/>
        </p:nvSpPr>
        <p:spPr>
          <a:xfrm>
            <a:off x="516000" y="1936750"/>
            <a:ext cx="8111999" cy="3667199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162723" y="43450"/>
            <a:ext cx="35202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an account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hape 73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175" y="1257300"/>
            <a:ext cx="4057650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2543175" y="1257425"/>
            <a:ext cx="4057798" cy="50673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62723" y="43450"/>
            <a:ext cx="35202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an account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Shape 85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37" y="1516062"/>
            <a:ext cx="7248525" cy="53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62725" y="674150"/>
            <a:ext cx="8759099" cy="714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your preferences so that you see names you are used to!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“Species Name Display” as: English (India)</a:t>
            </a:r>
          </a:p>
        </p:txBody>
      </p:sp>
      <p:sp>
        <p:nvSpPr>
          <p:cNvPr id="95" name="Shape 95"/>
          <p:cNvSpPr/>
          <p:nvPr/>
        </p:nvSpPr>
        <p:spPr>
          <a:xfrm>
            <a:off x="947675" y="1516075"/>
            <a:ext cx="7248599" cy="5341799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Setting account preferences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Shape 98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91" y="2938478"/>
            <a:ext cx="8304675" cy="168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62725" y="850650"/>
            <a:ext cx="8742899" cy="439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is a step-by-step guide to submitting a bird list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62825" y="5527425"/>
            <a:ext cx="8742899" cy="439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‘Submit Observations’ after logging in</a:t>
            </a:r>
          </a:p>
        </p:txBody>
      </p:sp>
      <p:sp>
        <p:nvSpPr>
          <p:cNvPr id="109" name="Shape 109"/>
          <p:cNvSpPr/>
          <p:nvPr/>
        </p:nvSpPr>
        <p:spPr>
          <a:xfrm>
            <a:off x="511000" y="2938475"/>
            <a:ext cx="8304599" cy="16812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Shape 112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48" y="1952286"/>
            <a:ext cx="8913850" cy="37154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62725" y="803025"/>
            <a:ext cx="8790899" cy="439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time you submit a list, choose ‘Find it on a Map’</a:t>
            </a:r>
          </a:p>
        </p:txBody>
      </p:sp>
      <p:sp>
        <p:nvSpPr>
          <p:cNvPr id="122" name="Shape 122"/>
          <p:cNvSpPr/>
          <p:nvPr/>
        </p:nvSpPr>
        <p:spPr>
          <a:xfrm>
            <a:off x="108450" y="1952300"/>
            <a:ext cx="8913898" cy="3715498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23" y="1778839"/>
            <a:ext cx="8981274" cy="355523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62725" y="768275"/>
            <a:ext cx="8790899" cy="439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Country as India, and leave the rest blank</a:t>
            </a:r>
          </a:p>
        </p:txBody>
      </p:sp>
      <p:sp>
        <p:nvSpPr>
          <p:cNvPr id="135" name="Shape 135"/>
          <p:cNvSpPr/>
          <p:nvPr/>
        </p:nvSpPr>
        <p:spPr>
          <a:xfrm>
            <a:off x="86525" y="1778850"/>
            <a:ext cx="8981399" cy="3555299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Shape 138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25" y="1347874"/>
            <a:ext cx="8159748" cy="551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62725" y="737400"/>
            <a:ext cx="8711400" cy="439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Begin typing in the search box to find a location near you</a:t>
            </a:r>
          </a:p>
        </p:txBody>
      </p:sp>
      <p:sp>
        <p:nvSpPr>
          <p:cNvPr id="148" name="Shape 148"/>
          <p:cNvSpPr/>
          <p:nvPr/>
        </p:nvSpPr>
        <p:spPr>
          <a:xfrm>
            <a:off x="492125" y="1347875"/>
            <a:ext cx="8159698" cy="5510099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162725" y="43450"/>
            <a:ext cx="4488598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rIns="81650" tIns="632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3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Submitting a list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78" y="59173"/>
            <a:ext cx="1036800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Shape 151"/>
          <p:cNvCxnSpPr/>
          <p:nvPr/>
        </p:nvCxnSpPr>
        <p:spPr>
          <a:xfrm>
            <a:off x="-31750" y="561975"/>
            <a:ext cx="9175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475" y="145375"/>
            <a:ext cx="316549" cy="3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